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7018" autoAdjust="0"/>
  </p:normalViewPr>
  <p:slideViewPr>
    <p:cSldViewPr snapToGrid="0">
      <p:cViewPr varScale="1">
        <p:scale>
          <a:sx n="48" d="100"/>
          <a:sy n="48" d="100"/>
        </p:scale>
        <p:origin x="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Рябь на поверхности воды была реализована с помощью технологии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scrolling textures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– прокрутки текстур. Несколько карт нормалей разных масштабов, движущихся с разными скоростями, были наложены друг на друга для достижения «хаотичного» вида волн.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Для определения силы рассеивания света вычисляется глубина водоёма исходя из уровня воды и положения камеры.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16e67efa0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c16e67efa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Пена реализована с помощью наложения текстуры на поверхность воды.</a:t>
            </a:r>
          </a:p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С помощью функции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Distance to Nearest Surface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которая определяет расстояние до ближайшей поверхности, пена размещается на границах воды с сушей.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Для удобного создания рек произвольной формы был разработан инструмент, прокладывающий геометрию по заданному пользователем сплайну.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Инструмент берет кривую, построенную по точкам, заданным пользователем и равномерно распределяет по ней массив точек. Далее точки попарно соединяются сплайнами, по которым с помощью технологии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Spline Mesh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строится геометрия.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С помощью разработанного инструмента в готовую природную сцену была добавлена река и водопад.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В результате работы были выполнены следующие задачи: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Исследованы различные технологии рельефного текстурирования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Исследованы способы разработки шейдеров воды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Реализован реалистичный шейдер воды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Реализован инструмент для создания рек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С помощью разработанного инструмента внедрена в сцену, созданную на производственной практике, река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Цель работы: разработать способы увеличения детализации природных сцен в движке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Unreal Engine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4. </a:t>
            </a:r>
          </a:p>
          <a:p>
            <a:pPr lvl="0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Задачи: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Исследовать различные технологии рельефного текстурирования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Исследовать способы разработки шейдеров воды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Реализовать реалистичный шейдер воды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Реализовать инструмент для создания рек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С помощью разработанного инструмента внедрить в сцену, созданную на производственной практике, реку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Была создана природная сцена. В рамках данной работы исследованы и внедрены технологии повышения детализации.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Были рассмотрены различные методы рельефного текстурирования – технологии, позволяющей увеличивать детализацию объектов за счёт использования дополнительных текстур без создания новой геометрии.</a:t>
            </a:r>
          </a:p>
          <a:p>
            <a:endParaRPr lang="ru-RU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Для демонстрации различных методов в программе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Substance Designer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был разработан материал речного дна, состоящий из: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Текстуры цвета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Карты высот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Карты нормалей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Карты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Ambient Occlusion</a:t>
            </a:r>
            <a:endParaRPr lang="ru-RU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Технология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bump mapping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заключается в использовании текстуры, в которую закодирована карта высот микрорельефа, для затенения определенных элементов модели, таких как трещины и щели. </a:t>
            </a:r>
          </a:p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Технология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normal mapping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достигает такого же результата, но за счёт использования карты нормалей, текстуры, в которую закодирована информация о нормалях поверхности.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Normal mapping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позволяет кодировать больший диапазон возможных направлений нормалей нежели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Bump mapping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что даёт большую детализацию, поэтому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normal mapping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практически везде вытеснил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bump mapping </a:t>
            </a:r>
            <a:endParaRPr lang="ru-RU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16e67efa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Технологии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Bump Offset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Parallax Occlusion Mapping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основаны на эффекте параллакса, и их действие особенно заметно при движении камеры близко к поверхности.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Bump Offset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даёт иллюзию глубины за счёт смещения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UV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координат поверхности в соответствии с картой высот. Выраженность эффекта небольшая, но также затраты производительности низки.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Parallax Occlusion Mapping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наоборот, создает полный эффект глубины за счёт перекрытия одних частей поверхности другими выступающими. Затраты производительности при это большие.</a:t>
            </a:r>
          </a:p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Данные технологии используются в совокупности с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bump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или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normal mapping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g2c16e67ef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16e67efa0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Displacement mapping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– достижение эффекта глубины за счёт смещения геометрии в соответствии с картой высот. Может работать в паре с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tessellation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– созданием новой геометрии. </a:t>
            </a:r>
          </a:p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Данный эффект достаточно дорогостоящий с точки зрения производительности, особенно с использованием тесселяции, и далеко не всегда выглядит лучше, чем представленные до этого методы.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g2c16e67efa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6e67efa0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Были проведены тесты производительности для всех методов рельефного текстурирования. После сравнения качества изображения и производительности был выбран метод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bump offset </a:t>
            </a:r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для внедрения в материалы природной сцены.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g2c16e67efa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6e67efa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После анализа большого количества референсов водоёмов были выделены основные аспекты, важные для реалистичного изображения воды: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Движущаяся рябь на поверхности воды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Поглощение света, зависящее от глубины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Отражение света, зависящее от угла наблюдения</a:t>
            </a:r>
          </a:p>
          <a:p>
            <a:pPr lvl="1"/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Пена на границах воды с сушей и в местах резкого изменения направления течения</a:t>
            </a:r>
          </a:p>
          <a:p>
            <a:r>
              <a:rPr lang="ru-RU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При разработке шейдера воды было важно добиться убедительного результата для каждого из пунктов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g2c16e67efa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 b="1"/>
              <a:t>Создание детализированных природных ландшафтов в Unreal Engine 4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Студент: Фёдоров А.В. РК6-81Б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Научный руководитель: Витюков Ф.А.</a:t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5327" y="3702882"/>
            <a:ext cx="1722673" cy="2032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838200" y="147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Создание ряби на поверхности воды</a:t>
            </a:r>
            <a:endParaRPr b="1"/>
          </a:p>
        </p:txBody>
      </p:sp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10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pic>
        <p:nvPicPr>
          <p:cNvPr id="178" name="Google Shape;178;p23" descr="Sea Water (Texture) - Normal Ma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879" y="2491739"/>
            <a:ext cx="3448426" cy="34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838200" y="1473293"/>
            <a:ext cx="9804662" cy="105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Движение ряби было создано с помощью использования «прокрутки» карт нормалей (Scrolling Textures)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660328" y="5919551"/>
            <a:ext cx="3701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11. Используемая для отображения ряби карта нормалей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 l="12689" r="26225"/>
          <a:stretch/>
        </p:blipFill>
        <p:spPr>
          <a:xfrm>
            <a:off x="6183983" y="2457226"/>
            <a:ext cx="3954628" cy="34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6183983" y="5940165"/>
            <a:ext cx="395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12. Рябь на поверхности воды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838200" y="116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Изменение цвета в зависимости от глубины водоёма</a:t>
            </a:r>
            <a:endParaRPr b="1"/>
          </a:p>
        </p:txBody>
      </p:sp>
      <p:sp>
        <p:nvSpPr>
          <p:cNvPr id="188" name="Google Shape;18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11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534124" y="1747489"/>
            <a:ext cx="5332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Глубина водоёма вычисляется по следующей формуле: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8717" y="1291488"/>
            <a:ext cx="5109267" cy="357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608617" y="2721000"/>
            <a:ext cx="539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 (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Absolute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World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Position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Camera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Position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*     (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Scene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- Water Level</a:t>
            </a:r>
            <a:endParaRPr sz="18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552161" y="4955726"/>
            <a:ext cx="462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13. Схема нахождения глубины воды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838200" y="116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Изменение цвета в зависимости от глубины водоёма</a:t>
            </a:r>
            <a:endParaRPr b="1"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12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l="3225" t="9698" r="4870"/>
          <a:stretch/>
        </p:blipFill>
        <p:spPr>
          <a:xfrm>
            <a:off x="2951374" y="1481425"/>
            <a:ext cx="6289275" cy="40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3514199" y="5585668"/>
            <a:ext cx="516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14. Эффект затемнения воды в зависимости от глубины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838200" y="1302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Создание пены на поверхности воды</a:t>
            </a:r>
            <a:endParaRPr b="1"/>
          </a:p>
        </p:txBody>
      </p:sp>
      <p:sp>
        <p:nvSpPr>
          <p:cNvPr id="207" name="Google Shape;207;p26"/>
          <p:cNvSpPr txBox="1">
            <a:spLocks noGrp="1"/>
          </p:cNvSpPr>
          <p:nvPr>
            <p:ph type="body" idx="1"/>
          </p:nvPr>
        </p:nvSpPr>
        <p:spPr>
          <a:xfrm>
            <a:off x="838200" y="1608350"/>
            <a:ext cx="4036500" cy="4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/>
              <a:t>Пена была реализована с помощью наложения текстуры поверх материала воды.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13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209" name="Google Shape;209;p26"/>
          <p:cNvSpPr txBox="1"/>
          <p:nvPr/>
        </p:nvSpPr>
        <p:spPr>
          <a:xfrm>
            <a:off x="5651332" y="5484200"/>
            <a:ext cx="565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15. Готовый материал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807" y="1485212"/>
            <a:ext cx="7301918" cy="38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Разработка инструмента для создания рек</a:t>
            </a:r>
            <a:endParaRPr b="1"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685525" y="1825625"/>
            <a:ext cx="4611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/>
              <a:t>Для удобного создания рек произвольной формы был разработан инструмент, прокладывающий геометрию по заданному пользователем сплайну.</a:t>
            </a:r>
            <a:endParaRPr dirty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14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218" name="Google Shape;218;p27"/>
          <p:cNvSpPr txBox="1"/>
          <p:nvPr/>
        </p:nvSpPr>
        <p:spPr>
          <a:xfrm>
            <a:off x="5884275" y="5213996"/>
            <a:ext cx="490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16.  Геометрия реки, созданная по сплайну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875" y="1504288"/>
            <a:ext cx="5452619" cy="350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Алгоритм работы инструмента для создания рек</a:t>
            </a:r>
            <a:endParaRPr b="1"/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15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425" y="1631988"/>
            <a:ext cx="8453955" cy="425109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838200" y="5058500"/>
            <a:ext cx="2639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Кривая, произвольно заданная пользователем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3534600" y="5058500"/>
            <a:ext cx="246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Равномерное распределение узлов по кривой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5849200" y="4943150"/>
            <a:ext cx="214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Создание набора сплайнов, соединяющих пары точек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7998100" y="5105475"/>
            <a:ext cx="214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Создание геометрии с помощью Spline Mesh.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Внедрение реки в готовую природную сцену</a:t>
            </a:r>
            <a:endParaRPr b="1"/>
          </a:p>
        </p:txBody>
      </p:sp>
      <p:sp>
        <p:nvSpPr>
          <p:cNvPr id="236" name="Google Shape;23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16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237" name="Google Shape;237;p29"/>
          <p:cNvSpPr txBox="1"/>
          <p:nvPr/>
        </p:nvSpPr>
        <p:spPr>
          <a:xfrm>
            <a:off x="3347394" y="5780012"/>
            <a:ext cx="59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12. Вид области с рекой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r="10394"/>
          <a:stretch/>
        </p:blipFill>
        <p:spPr>
          <a:xfrm>
            <a:off x="838200" y="1819625"/>
            <a:ext cx="6443850" cy="38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4">
            <a:alphaModFix/>
          </a:blip>
          <a:srcRect l="20200" r="27506"/>
          <a:stretch/>
        </p:blipFill>
        <p:spPr>
          <a:xfrm>
            <a:off x="7670900" y="1819625"/>
            <a:ext cx="3768041" cy="38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Заключение</a:t>
            </a:r>
            <a:endParaRPr b="1"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В результате работы были выполнены следующие задачи: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Исследованы различные технологии рельефного текстурирования;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Исследованы способы разработки шейдеров воды;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Реализован реалистичный шейдер воды;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Реализован инструмент для создания рек;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С помощью разработанного инструмента внедрена в сцену, созданную на производственной практике, река.</a:t>
            </a: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17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Постановка задачи</a:t>
            </a:r>
            <a:endParaRPr b="1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2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Цель работы: разработать способы увеличения детализации природных сцен в движке </a:t>
            </a:r>
            <a:r>
              <a:rPr lang="ru-RU" dirty="0" err="1">
                <a:latin typeface="Calibri"/>
                <a:ea typeface="Calibri"/>
                <a:cs typeface="Calibri"/>
                <a:sym typeface="Calibri"/>
              </a:rPr>
              <a:t>Unreal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Engine 4.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Задачи: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Исследовать различные технологии рельефного текстурирования;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Исследовать способы разработки шейдеров воды;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Реализовать реалистичный шейдер воды;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Реализовать инструмент для создания рек;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С помощью разработанного инструмента внедрить в сцену, созданную на производственной практике, реку.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2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 dirty="0"/>
              <a:t>Введение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59938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/>
              <a:t>С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оздана природная сцена. </a:t>
            </a:r>
            <a:r>
              <a:rPr lang="ru-RU" dirty="0"/>
              <a:t>И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сследованы и внедрены </a:t>
            </a:r>
            <a:r>
              <a:rPr lang="ru-RU" dirty="0"/>
              <a:t>технологии повышения детализации.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3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87" y="2638984"/>
            <a:ext cx="5027213" cy="28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9063" y="2638984"/>
            <a:ext cx="5034737" cy="283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4985448" y="5581428"/>
            <a:ext cx="25309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1. </a:t>
            </a: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Созданная сцена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 dirty="0"/>
              <a:t>Обзор методов рельефного текстурирования</a:t>
            </a:r>
            <a:endParaRPr b="1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4704761" cy="42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В программе Substance 3D Designer был разработан «Объёмный» материал речного дна.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Он состоит из: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Текстуры цвета;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Карты высот;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Карты нормалей;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Карты Ambient Occlusion (Окружающего затенения).</a:t>
            </a:r>
            <a:endParaRPr dirty="0"/>
          </a:p>
        </p:txBody>
      </p:sp>
      <p:sp>
        <p:nvSpPr>
          <p:cNvPr id="121" name="Google Shape;121;p17"/>
          <p:cNvSpPr txBox="1"/>
          <p:nvPr/>
        </p:nvSpPr>
        <p:spPr>
          <a:xfrm>
            <a:off x="7041036" y="5735713"/>
            <a:ext cx="313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Демонстрация разработанного материала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4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869" y="1599550"/>
            <a:ext cx="4275461" cy="409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Bump mapping и Normal mapping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6609888" y="5735725"/>
            <a:ext cx="4001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4. Демонстрация материала с использованием normal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5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31" name="Google Shape;131;p18"/>
          <p:cNvSpPr txBox="1"/>
          <p:nvPr/>
        </p:nvSpPr>
        <p:spPr>
          <a:xfrm>
            <a:off x="1385375" y="5735725"/>
            <a:ext cx="405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3. Демонстрация материала с использованием bump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588" y="1633688"/>
            <a:ext cx="3732760" cy="37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10" y="1633688"/>
            <a:ext cx="3732760" cy="374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 dirty="0" err="1"/>
              <a:t>Bump</a:t>
            </a:r>
            <a:r>
              <a:rPr lang="ru-RU" b="1" dirty="0"/>
              <a:t> </a:t>
            </a:r>
            <a:r>
              <a:rPr lang="ru-RU" b="1" dirty="0" err="1"/>
              <a:t>offset</a:t>
            </a:r>
            <a:r>
              <a:rPr lang="ru-RU" b="1" dirty="0"/>
              <a:t> и </a:t>
            </a:r>
            <a:r>
              <a:rPr lang="ru-RU" b="1" dirty="0" err="1"/>
              <a:t>Parallax</a:t>
            </a:r>
            <a:r>
              <a:rPr lang="ru-RU" b="1" dirty="0"/>
              <a:t> Occlusion </a:t>
            </a:r>
            <a:r>
              <a:rPr lang="ru-RU" b="1" dirty="0" err="1"/>
              <a:t>Mapping</a:t>
            </a:r>
            <a:endParaRPr dirty="0"/>
          </a:p>
        </p:txBody>
      </p:sp>
      <p:sp>
        <p:nvSpPr>
          <p:cNvPr id="139" name="Google Shape;139;p19"/>
          <p:cNvSpPr txBox="1"/>
          <p:nvPr/>
        </p:nvSpPr>
        <p:spPr>
          <a:xfrm>
            <a:off x="6744325" y="5735725"/>
            <a:ext cx="3989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6. Демонстрация материала с использованием bump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6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41" name="Google Shape;141;p19"/>
          <p:cNvSpPr txBox="1"/>
          <p:nvPr/>
        </p:nvSpPr>
        <p:spPr>
          <a:xfrm>
            <a:off x="1515049" y="5735725"/>
            <a:ext cx="37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5. Демонстрация материала с использованием bump offset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675" y="1633775"/>
            <a:ext cx="3732750" cy="37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313" y="1633838"/>
            <a:ext cx="3732622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Displacement Mapping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6024475" y="5735725"/>
            <a:ext cx="517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8. Демонстрация разработанного материала с использованием </a:t>
            </a:r>
            <a:r>
              <a:rPr lang="ru-RU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displacement</a:t>
            </a: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ru-RU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tessellation</a:t>
            </a: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(созданием новой геометрии)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7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51" name="Google Shape;151;p20"/>
          <p:cNvSpPr txBox="1"/>
          <p:nvPr/>
        </p:nvSpPr>
        <p:spPr>
          <a:xfrm>
            <a:off x="1098975" y="5735725"/>
            <a:ext cx="4438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7. Демонстрация материала с использованием displacement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75" y="1633838"/>
            <a:ext cx="3884591" cy="374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216" y="1633838"/>
            <a:ext cx="3766803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 dirty="0"/>
              <a:t>Сравнение производительностей методов рельефного текстурирования</a:t>
            </a:r>
            <a:endParaRPr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8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60" name="Google Shape;160;p21"/>
          <p:cNvSpPr txBox="1"/>
          <p:nvPr/>
        </p:nvSpPr>
        <p:spPr>
          <a:xfrm>
            <a:off x="3069089" y="5697600"/>
            <a:ext cx="58896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Рисунок 9. Зависимость количества кадров в секунду от выбранного метода рельефного текстурирования.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275" y="1843225"/>
            <a:ext cx="6247255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Создание шейдера воды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9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68" name="Google Shape;168;p22"/>
          <p:cNvSpPr txBox="1"/>
          <p:nvPr/>
        </p:nvSpPr>
        <p:spPr>
          <a:xfrm>
            <a:off x="7850705" y="5382363"/>
            <a:ext cx="313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10. Один из референсов поверхности воды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838200" y="1599375"/>
            <a:ext cx="689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После анализа большого количества референсов водоёмов были выделены основные аспекты, важные для реалистичного изображения воды: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Рябь на поверхности воды;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Поглощение света, усиливающееся с увеличением глубины водоёма;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Отражение света, зависящее от угла наблюдения;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Пена на границах воды с сушей.</a:t>
            </a:r>
            <a:endParaRPr dirty="0"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625" y="1329527"/>
            <a:ext cx="3419350" cy="38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1229</Words>
  <Application>Microsoft Office PowerPoint</Application>
  <PresentationFormat>Широкоэкранный</PresentationFormat>
  <Paragraphs>130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Создание детализированных природных ландшафтов в Unreal Engine 4</vt:lpstr>
      <vt:lpstr>Постановка задачи</vt:lpstr>
      <vt:lpstr>Введение</vt:lpstr>
      <vt:lpstr>Обзор методов рельефного текстурирования</vt:lpstr>
      <vt:lpstr>Bump mapping и Normal mapping</vt:lpstr>
      <vt:lpstr>Bump offset и Parallax Occlusion Mapping</vt:lpstr>
      <vt:lpstr>Displacement Mapping</vt:lpstr>
      <vt:lpstr>Сравнение производительностей методов рельефного текстурирования</vt:lpstr>
      <vt:lpstr>Создание шейдера воды</vt:lpstr>
      <vt:lpstr>Создание ряби на поверхности воды</vt:lpstr>
      <vt:lpstr>Изменение цвета в зависимости от глубины водоёма</vt:lpstr>
      <vt:lpstr>Изменение цвета в зависимости от глубины водоёма</vt:lpstr>
      <vt:lpstr>Создание пены на поверхности воды</vt:lpstr>
      <vt:lpstr>Разработка инструмента для создания рек</vt:lpstr>
      <vt:lpstr>Алгоритм работы инструмента для создания рек</vt:lpstr>
      <vt:lpstr>Внедрение реки в готовую природную сцену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детализированных природных ландшафтов в Unreal Engine 4</dc:title>
  <cp:lastModifiedBy>артемий</cp:lastModifiedBy>
  <cp:revision>3</cp:revision>
  <dcterms:modified xsi:type="dcterms:W3CDTF">2024-03-12T08:59:02Z</dcterms:modified>
</cp:coreProperties>
</file>